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8" r:id="rId12"/>
    <p:sldId id="272" r:id="rId13"/>
    <p:sldId id="273" r:id="rId14"/>
    <p:sldId id="274" r:id="rId15"/>
    <p:sldId id="275" r:id="rId16"/>
    <p:sldId id="276" r:id="rId17"/>
    <p:sldId id="269" r:id="rId18"/>
    <p:sldId id="270" r:id="rId19"/>
    <p:sldId id="271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3559" autoAdjust="0"/>
    <p:restoredTop sz="99142" autoAdjust="0"/>
  </p:normalViewPr>
  <p:slideViewPr>
    <p:cSldViewPr snapToGrid="0" snapToObjects="1">
      <p:cViewPr varScale="1">
        <p:scale>
          <a:sx n="72" d="100"/>
          <a:sy n="72" d="100"/>
        </p:scale>
        <p:origin x="-104" y="-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80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75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07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14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048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889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28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2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40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7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75AE0-D58A-4A44-975C-B7721FA9A7B7}" type="datetimeFigureOut">
              <a:rPr lang="en-US" smtClean="0"/>
              <a:t>11/11/13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8199F-0909-EB49-8523-E465CFF7E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4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ris.washington.edu/gifs/animations/faults.ht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hyperlink" Target="http://www.wwnorton.com/college/geo/animations/how_seismograph_works.htm" TargetMode="External"/><Relationship Id="rId5" Type="http://schemas.openxmlformats.org/officeDocument/2006/relationships/hyperlink" Target="http://www.youtube.com/watch?v=ie7skfk2XG4" TargetMode="External"/><Relationship Id="rId6" Type="http://schemas.openxmlformats.org/officeDocument/2006/relationships/hyperlink" Target="http://www.bc.edu/content/bc/research/westonobservatory/northeast/seismograms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x1tb6HwyaH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bs.org/wnet/savageearth/animations/wave-primary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bs.org/wnet/savageearth/animations/wave-secondary.html" TargetMode="External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khanacademy.org/science/cosmology-and-astronomy/earth-history-topic/seismic-waves-tutorial/v/why-s-waves-only-travel-in-solid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bs.org/wnet/savageearth/animations/wave-surface.html" TargetMode="External"/><Relationship Id="rId3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youtube.com/watch?v=UfwOCVopa7w&amp;list=FLqRvnmtwAx9w-rZmL35txhw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arthquake.usgs.gov/earthquakes/states/state_largest.php" TargetMode="External"/><Relationship Id="rId4" Type="http://schemas.openxmlformats.org/officeDocument/2006/relationships/hyperlink" Target="http://www.nbcnews.com/id/42029974/%23.UoFJEZS9Vh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arthquake.usgs.gov/earthquakes/eqarchives/year/byyear.php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gif"/><Relationship Id="rId3" Type="http://schemas.openxmlformats.org/officeDocument/2006/relationships/image" Target="../media/image3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sA6oZ4YgKC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ighered.mcgraw-hill.com/olcweb/cgi/pluginpop.cgi?it=swf::640::480::/sites/dl/free/0072402466/30425/16_04.swf::Fig.%20%2016.4%20-%20Focus%20of%20an%20Earthquak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1857" y="1905000"/>
            <a:ext cx="1550983" cy="4952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3173"/>
          <a:stretch/>
        </p:blipFill>
        <p:spPr>
          <a:xfrm>
            <a:off x="5486400" y="0"/>
            <a:ext cx="3657600" cy="19050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5486400" cy="190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accent3">
                    <a:lumMod val="75000"/>
                  </a:schemeClr>
                </a:solidFill>
                <a:latin typeface="Monaco"/>
                <a:cs typeface="Monaco"/>
              </a:rPr>
              <a:t>Chapter 8 Earthquakes</a:t>
            </a:r>
            <a:endParaRPr lang="en-US" sz="7200" b="1" dirty="0">
              <a:solidFill>
                <a:schemeClr val="accent3">
                  <a:lumMod val="75000"/>
                </a:schemeClr>
              </a:solidFill>
              <a:latin typeface="Monaco"/>
              <a:cs typeface="Monaco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8657" y="3958771"/>
            <a:ext cx="7086600" cy="1752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Monaco"/>
                <a:cs typeface="Monaco"/>
              </a:rPr>
              <a:t>8.1 What is an Earthquake?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Monaco"/>
                <a:cs typeface="Monaco"/>
              </a:rPr>
              <a:t>8.2 Measuring Earthquakes</a:t>
            </a:r>
            <a:endParaRPr lang="en-US" sz="2800" dirty="0">
              <a:solidFill>
                <a:schemeClr val="accent1"/>
              </a:solidFill>
              <a:latin typeface="Monaco"/>
              <a:cs typeface="Monaco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0329" y="1905001"/>
            <a:ext cx="1606900" cy="49529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t="56017"/>
          <a:stretch/>
        </p:blipFill>
        <p:spPr>
          <a:xfrm>
            <a:off x="1596571" y="5152571"/>
            <a:ext cx="6005286" cy="17054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12357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608545"/>
              </p:ext>
            </p:extLst>
          </p:nvPr>
        </p:nvGraphicFramePr>
        <p:xfrm>
          <a:off x="0" y="0"/>
          <a:ext cx="9144000" cy="6759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358867">
                <a:tc gridSpan="6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Times New Roman"/>
                          <a:cs typeface="Times New Roman"/>
                        </a:rPr>
                        <a:t>Faults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US" sz="1800" u="sng" dirty="0" smtClean="0">
                          <a:solidFill>
                            <a:schemeClr val="accent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NOT INCLUDED IN READING</a:t>
                      </a:r>
                      <a:r>
                        <a:rPr lang="en-US" sz="1800" u="sng" baseline="0" dirty="0" smtClean="0">
                          <a:solidFill>
                            <a:schemeClr val="accent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BUT RESPONSIBLE FOR ON ASSESSMENTS</a:t>
                      </a:r>
                      <a:endParaRPr lang="en-US" sz="1200" u="sng" dirty="0">
                        <a:solidFill>
                          <a:schemeClr val="accent3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63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List the 3 Types</a:t>
                      </a:r>
                      <a:endParaRPr lang="en-U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Force involved</a:t>
                      </a:r>
                      <a:endParaRPr lang="en-U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Direction of movement: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orizontal/Vertical</a:t>
                      </a:r>
                      <a:endParaRPr lang="en-U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Effect on the land</a:t>
                      </a:r>
                      <a:endParaRPr lang="en-U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Locations on Earth</a:t>
                      </a:r>
                      <a:endParaRPr lang="en-U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Diagram of the fault movement</a:t>
                      </a:r>
                      <a:endParaRPr lang="en-U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068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Reverse</a:t>
                      </a:r>
                      <a:endParaRPr lang="en-US" sz="1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(hanging </a:t>
                      </a:r>
                      <a:r>
                        <a:rPr lang="en-US" sz="1800" b="1" u="sng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up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Compression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H &amp; V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Squeezes rock, shortens crust, one side pushed up, areas </a:t>
                      </a:r>
                      <a:r>
                        <a:rPr lang="en-US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sep.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by fault get closer together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Convergent plate boundaries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068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Normal</a:t>
                      </a:r>
                      <a:endParaRPr lang="en-US" sz="1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(hanging</a:t>
                      </a:r>
                      <a:r>
                        <a:rPr lang="en-US" sz="1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none" baseline="0" dirty="0" smtClean="0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1800" b="1" u="sng" baseline="0" dirty="0" smtClean="0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down</a:t>
                      </a:r>
                      <a:r>
                        <a:rPr lang="en-US" sz="1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Tension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H &amp; 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Pulls rocks apart, stretches crust, one side drops down, areas sep by fault get farther apart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Divergent plate boundaries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506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Strike 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Slip</a:t>
                      </a:r>
                      <a:endParaRPr lang="en-U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Shearing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Horizontal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Rocks move opposite each other in horizontal direction, objects are offset from each other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Transform faults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Fault animations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7448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352800"/>
            <a:ext cx="1828800" cy="11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9" name="Picture 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676400"/>
            <a:ext cx="19050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0" name="Picture 4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638800"/>
            <a:ext cx="16954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1687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6"/>
          <a:stretch/>
        </p:blipFill>
        <p:spPr bwMode="auto">
          <a:xfrm>
            <a:off x="5093466" y="2990347"/>
            <a:ext cx="4050533" cy="38676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3" descr="http://chuma.cas.usf.edu/~juster/A3/seismogra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97167"/>
            <a:ext cx="4960330" cy="2160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6700"/>
                </a:solidFill>
              </a:rPr>
              <a:t>8.2 Measuring Earthquakes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310" y="1236188"/>
            <a:ext cx="8712775" cy="4373563"/>
          </a:xfrm>
        </p:spPr>
        <p:txBody>
          <a:bodyPr>
            <a:normAutofit/>
          </a:bodyPr>
          <a:lstStyle/>
          <a:p>
            <a:r>
              <a:rPr lang="en-US" sz="2400" b="1" u="sng" dirty="0" smtClean="0"/>
              <a:t>Seismograph</a:t>
            </a:r>
            <a:r>
              <a:rPr lang="en-US" sz="2400" dirty="0" smtClean="0"/>
              <a:t>: </a:t>
            </a:r>
            <a:r>
              <a:rPr lang="en-US" sz="2400" b="1" u="sng" dirty="0" smtClean="0">
                <a:solidFill>
                  <a:srgbClr val="008000"/>
                </a:solidFill>
              </a:rPr>
              <a:t>instrument</a:t>
            </a:r>
            <a:r>
              <a:rPr lang="en-US" sz="2400" dirty="0" smtClean="0"/>
              <a:t> that can detect, amplify, and record ground vibrations too small to be perceived by human </a:t>
            </a:r>
            <a:r>
              <a:rPr lang="en-US" sz="2400" dirty="0" smtClean="0"/>
              <a:t>beings</a:t>
            </a:r>
          </a:p>
          <a:p>
            <a:pPr lvl="1"/>
            <a:r>
              <a:rPr lang="en-US" sz="1800" i="1" dirty="0" err="1"/>
              <a:t>seismos</a:t>
            </a:r>
            <a:r>
              <a:rPr lang="en-US" sz="1800" dirty="0"/>
              <a:t> = shake, </a:t>
            </a:r>
            <a:r>
              <a:rPr lang="en-US" sz="1800" i="1" dirty="0"/>
              <a:t>graph</a:t>
            </a:r>
            <a:r>
              <a:rPr lang="en-US" sz="1800" dirty="0"/>
              <a:t> = write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2400" b="1" u="sng" dirty="0" err="1" smtClean="0"/>
              <a:t>Seisomogram</a:t>
            </a:r>
            <a:r>
              <a:rPr lang="en-US" sz="2400" dirty="0" smtClean="0"/>
              <a:t>: a </a:t>
            </a:r>
            <a:r>
              <a:rPr lang="en-US" sz="2400" b="1" u="sng" dirty="0" smtClean="0">
                <a:solidFill>
                  <a:srgbClr val="008000"/>
                </a:solidFill>
              </a:rPr>
              <a:t>graph</a:t>
            </a:r>
            <a:r>
              <a:rPr lang="en-US" sz="2400" dirty="0" smtClean="0"/>
              <a:t> showing the motion of the ground versus </a:t>
            </a:r>
            <a:r>
              <a:rPr lang="en-US" sz="2400" dirty="0" smtClean="0"/>
              <a:t>time</a:t>
            </a:r>
          </a:p>
          <a:p>
            <a:pPr lvl="1"/>
            <a:r>
              <a:rPr lang="en-US" sz="1800" i="1" dirty="0" err="1"/>
              <a:t>seismos</a:t>
            </a:r>
            <a:r>
              <a:rPr lang="en-US" sz="1800" dirty="0"/>
              <a:t> = shake, </a:t>
            </a:r>
            <a:r>
              <a:rPr lang="en-US" sz="1800" i="1" dirty="0" err="1"/>
              <a:t>gramma</a:t>
            </a:r>
            <a:r>
              <a:rPr lang="en-US" sz="1800" dirty="0"/>
              <a:t> = what is written</a:t>
            </a:r>
            <a:r>
              <a:rPr lang="en-US" sz="1800" dirty="0"/>
              <a:t> </a:t>
            </a:r>
            <a:endParaRPr lang="en-US" sz="1800" i="1" dirty="0" smtClean="0"/>
          </a:p>
          <a:p>
            <a:r>
              <a:rPr lang="en-US" sz="2400" dirty="0" smtClean="0">
                <a:hlinkClick r:id="rId4"/>
              </a:rPr>
              <a:t>Seismograph Animation</a:t>
            </a:r>
            <a:endParaRPr lang="en-US" sz="2400" dirty="0" smtClean="0"/>
          </a:p>
          <a:p>
            <a:r>
              <a:rPr lang="en-US" sz="2400" dirty="0" smtClean="0">
                <a:hlinkClick r:id="rId5"/>
              </a:rPr>
              <a:t>Seismograph-ing to the </a:t>
            </a:r>
            <a:r>
              <a:rPr lang="en-US" sz="2400" dirty="0" smtClean="0">
                <a:hlinkClick r:id="rId5"/>
              </a:rPr>
              <a:t>beat</a:t>
            </a:r>
            <a:endParaRPr lang="en-US" sz="2400" dirty="0" smtClean="0"/>
          </a:p>
          <a:p>
            <a:r>
              <a:rPr lang="en-US" sz="2400" dirty="0">
                <a:hlinkClick r:id="rId6"/>
              </a:rPr>
              <a:t>BC Weston Seismic Station </a:t>
            </a:r>
            <a:r>
              <a:rPr lang="en-US" sz="2400" dirty="0" smtClean="0">
                <a:hlinkClick r:id="rId6"/>
              </a:rPr>
              <a:t>Recording </a:t>
            </a:r>
            <a:r>
              <a:rPr lang="en-US" sz="2400" dirty="0">
                <a:hlinkClick r:id="rId6"/>
              </a:rPr>
              <a:t>Feed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40017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4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6000" b="1" dirty="0" smtClean="0">
                <a:solidFill>
                  <a:srgbClr val="FF6700"/>
                </a:solidFill>
              </a:rPr>
              <a:t>Seismic Waves</a:t>
            </a:r>
            <a:endParaRPr lang="en-US" sz="6000" b="1" dirty="0">
              <a:solidFill>
                <a:srgbClr val="FF67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23081"/>
            <a:ext cx="9144000" cy="52614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Calibri" charset="0"/>
              </a:rPr>
              <a:t>3 types of seismic waves:</a:t>
            </a:r>
            <a:endParaRPr lang="en-US" dirty="0">
              <a:solidFill>
                <a:schemeClr val="tx1"/>
              </a:solidFill>
              <a:latin typeface="Calibri" charset="0"/>
            </a:endParaRPr>
          </a:p>
          <a:p>
            <a:pPr marL="868680" lvl="1" indent="-457200">
              <a:buClrTx/>
              <a:buFont typeface="+mj-lt"/>
              <a:buAutoNum type="arabicPeriod"/>
            </a:pPr>
            <a:r>
              <a:rPr lang="en-US" sz="3200" dirty="0">
                <a:solidFill>
                  <a:srgbClr val="3366FF"/>
                </a:solidFill>
                <a:latin typeface="Calibri" charset="0"/>
              </a:rPr>
              <a:t>P</a:t>
            </a:r>
            <a:r>
              <a:rPr lang="en-US" sz="3200" dirty="0">
                <a:solidFill>
                  <a:schemeClr val="tx1"/>
                </a:solidFill>
                <a:latin typeface="Calibri" charset="0"/>
              </a:rPr>
              <a:t>-</a:t>
            </a:r>
            <a:r>
              <a:rPr lang="en-US" sz="3200" dirty="0" smtClean="0">
                <a:solidFill>
                  <a:schemeClr val="tx1"/>
                </a:solidFill>
                <a:latin typeface="Calibri" charset="0"/>
              </a:rPr>
              <a:t>waves (body)</a:t>
            </a:r>
            <a:endParaRPr lang="en-US" sz="3200" dirty="0" smtClean="0">
              <a:solidFill>
                <a:schemeClr val="tx1"/>
              </a:solidFill>
              <a:latin typeface="Calibri" charset="0"/>
            </a:endParaRPr>
          </a:p>
          <a:p>
            <a:pPr marL="868680" lvl="1" indent="-457200">
              <a:buClrTx/>
              <a:buFont typeface="+mj-lt"/>
              <a:buAutoNum type="arabicPeriod"/>
            </a:pPr>
            <a:r>
              <a:rPr lang="en-US" sz="3200" dirty="0" smtClean="0">
                <a:solidFill>
                  <a:srgbClr val="910091"/>
                </a:solidFill>
                <a:latin typeface="Calibri" charset="0"/>
              </a:rPr>
              <a:t>S</a:t>
            </a:r>
            <a:r>
              <a:rPr lang="en-US" sz="3200" dirty="0">
                <a:solidFill>
                  <a:schemeClr val="tx1"/>
                </a:solidFill>
                <a:latin typeface="Calibri" charset="0"/>
              </a:rPr>
              <a:t>-</a:t>
            </a:r>
            <a:r>
              <a:rPr lang="en-US" sz="3200" dirty="0" smtClean="0">
                <a:solidFill>
                  <a:schemeClr val="tx1"/>
                </a:solidFill>
                <a:latin typeface="Calibri" charset="0"/>
              </a:rPr>
              <a:t>waves (body)</a:t>
            </a:r>
            <a:endParaRPr lang="en-US" sz="3200" dirty="0" smtClean="0">
              <a:solidFill>
                <a:schemeClr val="tx1"/>
              </a:solidFill>
              <a:latin typeface="Calibri" charset="0"/>
            </a:endParaRPr>
          </a:p>
          <a:p>
            <a:pPr marL="868680" lvl="1" indent="-457200">
              <a:buClrTx/>
              <a:buFont typeface="+mj-lt"/>
              <a:buAutoNum type="arabicPeriod"/>
            </a:pPr>
            <a:r>
              <a:rPr lang="en-US" sz="3200" dirty="0" smtClean="0">
                <a:solidFill>
                  <a:srgbClr val="008000"/>
                </a:solidFill>
                <a:latin typeface="Calibri" charset="0"/>
              </a:rPr>
              <a:t>Surface</a:t>
            </a:r>
            <a:r>
              <a:rPr lang="en-US" sz="3200" dirty="0" smtClean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Calibri" charset="0"/>
              </a:rPr>
              <a:t>waves</a:t>
            </a:r>
          </a:p>
          <a:p>
            <a:pPr marL="11430" indent="0">
              <a:buNone/>
            </a:pPr>
            <a:r>
              <a:rPr lang="en-US" dirty="0" smtClean="0">
                <a:solidFill>
                  <a:schemeClr val="tx1"/>
                </a:solidFill>
                <a:hlinkClick r:id="rId2"/>
              </a:rPr>
              <a:t>Seismic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Waves Song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3182"/>
          <a:stretch/>
        </p:blipFill>
        <p:spPr>
          <a:xfrm>
            <a:off x="4547251" y="1754148"/>
            <a:ext cx="4596750" cy="26739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000784"/>
            <a:ext cx="4547250" cy="285721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7250" y="4428058"/>
            <a:ext cx="4596750" cy="242994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4845" y="0"/>
            <a:ext cx="2120900" cy="17526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888923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3366FF"/>
                </a:solidFill>
              </a:rPr>
              <a:t>P-Waves</a:t>
            </a:r>
            <a:endParaRPr lang="en-US" sz="5400" b="1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29770" cy="4525963"/>
          </a:xfrm>
        </p:spPr>
        <p:txBody>
          <a:bodyPr/>
          <a:lstStyle/>
          <a:p>
            <a:pPr marL="342900" lvl="1">
              <a:buClr>
                <a:schemeClr val="accent1"/>
              </a:buClr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P (primary)-waves: move the </a:t>
            </a:r>
            <a:r>
              <a:rPr lang="en-US" sz="3200" b="1" u="sng" dirty="0" smtClean="0">
                <a:solidFill>
                  <a:srgbClr val="3366FF"/>
                </a:solidFill>
                <a:latin typeface="Calibri" charset="0"/>
              </a:rPr>
              <a:t>fastest</a:t>
            </a:r>
          </a:p>
          <a:p>
            <a:pPr marL="342900" lvl="1">
              <a:buClr>
                <a:schemeClr val="accent1"/>
              </a:buClr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Rocks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are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pushed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&amp;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pulled </a:t>
            </a:r>
            <a:r>
              <a:rPr lang="en-US" sz="3200" b="1" u="sng" dirty="0">
                <a:solidFill>
                  <a:srgbClr val="3366FF"/>
                </a:solidFill>
                <a:latin typeface="Calibri" charset="0"/>
              </a:rPr>
              <a:t>in</a:t>
            </a:r>
            <a:r>
              <a:rPr lang="en-US" sz="3200" u="sng" dirty="0">
                <a:solidFill>
                  <a:srgbClr val="3366FF"/>
                </a:solidFill>
                <a:latin typeface="Calibri" charset="0"/>
              </a:rPr>
              <a:t> </a:t>
            </a:r>
            <a:r>
              <a:rPr lang="en-US" sz="3200" b="1" u="sng" dirty="0" smtClean="0">
                <a:solidFill>
                  <a:srgbClr val="3366FF"/>
                </a:solidFill>
                <a:latin typeface="Calibri" charset="0"/>
              </a:rPr>
              <a:t>direction </a:t>
            </a:r>
            <a:r>
              <a:rPr lang="en-US" sz="3200" b="1" u="sng" dirty="0">
                <a:solidFill>
                  <a:srgbClr val="3366FF"/>
                </a:solidFill>
                <a:latin typeface="Calibri" charset="0"/>
              </a:rPr>
              <a:t>of wave (longitudinal</a:t>
            </a:r>
            <a:r>
              <a:rPr lang="en-US" sz="3200" b="1" dirty="0" smtClean="0">
                <a:solidFill>
                  <a:srgbClr val="3366FF"/>
                </a:solidFill>
                <a:latin typeface="Calibri" charset="0"/>
              </a:rPr>
              <a:t>)</a:t>
            </a:r>
          </a:p>
          <a:p>
            <a:pPr marL="342900" lvl="1">
              <a:buClr>
                <a:schemeClr val="accent1"/>
              </a:buClr>
            </a:pPr>
            <a:r>
              <a:rPr lang="en-US" sz="3200" dirty="0" smtClean="0">
                <a:solidFill>
                  <a:srgbClr val="3366FF"/>
                </a:solidFill>
                <a:latin typeface="Calibri" charset="0"/>
                <a:hlinkClick r:id="rId2"/>
              </a:rPr>
              <a:t>P-Wave Animation</a:t>
            </a:r>
            <a:endParaRPr lang="en-US" sz="3200" dirty="0" smtClean="0">
              <a:solidFill>
                <a:srgbClr val="3366FF"/>
              </a:solidFill>
              <a:latin typeface="Calibri" charset="0"/>
            </a:endParaRPr>
          </a:p>
          <a:p>
            <a:pPr marL="114300" lvl="1" indent="0">
              <a:buClr>
                <a:schemeClr val="accent1"/>
              </a:buClr>
              <a:buNone/>
            </a:pPr>
            <a:endParaRPr lang="en-US" sz="3200" b="1" u="sng" dirty="0">
              <a:solidFill>
                <a:srgbClr val="00B0F0"/>
              </a:solidFill>
              <a:latin typeface="Calibri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34" y="3937291"/>
            <a:ext cx="5433260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6994" y="3937291"/>
            <a:ext cx="34290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518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910091"/>
                </a:solidFill>
              </a:rPr>
              <a:t>S-Waves</a:t>
            </a:r>
            <a:endParaRPr lang="en-US" sz="5400" b="1" dirty="0">
              <a:solidFill>
                <a:srgbClr val="91009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7820"/>
            <a:ext cx="8229600" cy="5118344"/>
          </a:xfrm>
        </p:spPr>
        <p:txBody>
          <a:bodyPr>
            <a:normAutofit/>
          </a:bodyPr>
          <a:lstStyle/>
          <a:p>
            <a:pPr marL="342900" lvl="1">
              <a:buClr>
                <a:schemeClr val="accent1"/>
              </a:buClr>
            </a:pP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S (secondary/shear)-waves: rocks 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move at </a:t>
            </a:r>
            <a:r>
              <a:rPr lang="en-US" b="1" u="sng" dirty="0">
                <a:solidFill>
                  <a:srgbClr val="910091"/>
                </a:solidFill>
                <a:latin typeface="Calibri" charset="0"/>
              </a:rPr>
              <a:t>right angles (transverse)</a:t>
            </a:r>
            <a:r>
              <a:rPr lang="en-US" dirty="0">
                <a:solidFill>
                  <a:srgbClr val="910091"/>
                </a:solidFill>
                <a:latin typeface="Calibri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alibri" charset="0"/>
              </a:rPr>
              <a:t>to </a:t>
            </a:r>
            <a:r>
              <a:rPr lang="en-US" dirty="0" smtClean="0">
                <a:solidFill>
                  <a:schemeClr val="tx1"/>
                </a:solidFill>
                <a:latin typeface="Calibri" charset="0"/>
              </a:rPr>
              <a:t>direction of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waves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  <a:p>
            <a:pPr marL="342900" lvl="1">
              <a:buClr>
                <a:schemeClr val="accent1"/>
              </a:buClr>
            </a:pPr>
            <a:r>
              <a:rPr lang="en-US" b="1" u="sng" dirty="0" smtClean="0">
                <a:solidFill>
                  <a:srgbClr val="910091"/>
                </a:solidFill>
                <a:latin typeface="Calibri" charset="0"/>
              </a:rPr>
              <a:t>Slower</a:t>
            </a:r>
            <a:r>
              <a:rPr lang="en-US" b="1" dirty="0" smtClean="0">
                <a:solidFill>
                  <a:srgbClr val="7030A0"/>
                </a:solidFill>
                <a:latin typeface="Calibri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alibri" charset="0"/>
              </a:rPr>
              <a:t>than P-</a:t>
            </a:r>
            <a:r>
              <a:rPr lang="en-US" dirty="0" smtClean="0">
                <a:solidFill>
                  <a:schemeClr val="tx1"/>
                </a:solidFill>
                <a:latin typeface="Calibri" charset="0"/>
              </a:rPr>
              <a:t>waves</a:t>
            </a:r>
          </a:p>
          <a:p>
            <a:pPr marL="342900" lvl="1">
              <a:buClr>
                <a:schemeClr val="accent1"/>
              </a:buClr>
            </a:pPr>
            <a:r>
              <a:rPr lang="en-US" dirty="0"/>
              <a:t>Gases and liquids will not transmit </a:t>
            </a:r>
            <a:r>
              <a:rPr lang="en-US" dirty="0" smtClean="0"/>
              <a:t>S-waves </a:t>
            </a:r>
            <a:r>
              <a:rPr lang="en-US" dirty="0"/>
              <a:t>because they do not rebound elastically to their original shape.</a:t>
            </a:r>
            <a:r>
              <a:rPr lang="en-US" dirty="0"/>
              <a:t> </a:t>
            </a:r>
            <a:r>
              <a:rPr lang="en-US" sz="2400" dirty="0" smtClean="0">
                <a:hlinkClick r:id="rId2"/>
              </a:rPr>
              <a:t>Khan Acad. Why S Waves Only Travel in Solids?</a:t>
            </a:r>
            <a:endParaRPr lang="en-US" sz="2400" dirty="0" smtClean="0">
              <a:solidFill>
                <a:schemeClr val="tx1"/>
              </a:solidFill>
              <a:latin typeface="Calibri" charset="0"/>
            </a:endParaRPr>
          </a:p>
          <a:p>
            <a:pPr marL="342900" lvl="1">
              <a:buClr>
                <a:schemeClr val="accent1"/>
              </a:buClr>
            </a:pPr>
            <a:r>
              <a:rPr lang="en-US" dirty="0" smtClean="0">
                <a:solidFill>
                  <a:schemeClr val="tx1"/>
                </a:solidFill>
                <a:latin typeface="Calibri" charset="0"/>
                <a:hlinkClick r:id="rId3"/>
              </a:rPr>
              <a:t>S-Wave Animation</a:t>
            </a:r>
            <a:endParaRPr lang="en-US" dirty="0">
              <a:solidFill>
                <a:schemeClr val="tx1"/>
              </a:solidFill>
              <a:latin typeface="Calibri" charset="0"/>
            </a:endParaRPr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82" y="4376419"/>
            <a:ext cx="5450900" cy="23435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6961" y="3980371"/>
            <a:ext cx="32766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974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8000"/>
                </a:solidFill>
              </a:rPr>
              <a:t>Surface </a:t>
            </a:r>
            <a:r>
              <a:rPr lang="en-US" sz="5400" b="1" dirty="0" smtClean="0">
                <a:solidFill>
                  <a:srgbClr val="008000"/>
                </a:solidFill>
              </a:rPr>
              <a:t>Waves</a:t>
            </a:r>
            <a:endParaRPr lang="en-US" sz="5400" b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128" y="1669144"/>
            <a:ext cx="8229600" cy="4801734"/>
          </a:xfrm>
        </p:spPr>
        <p:txBody>
          <a:bodyPr/>
          <a:lstStyle/>
          <a:p>
            <a:pPr marL="342900" lvl="1">
              <a:buClr>
                <a:schemeClr val="accent1"/>
              </a:buClr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Rocks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move </a:t>
            </a:r>
            <a:r>
              <a:rPr lang="en-US" sz="3200" b="1" u="sng" dirty="0">
                <a:solidFill>
                  <a:srgbClr val="008000"/>
                </a:solidFill>
                <a:latin typeface="Calibri" charset="0"/>
              </a:rPr>
              <a:t>sideways and up &amp; </a:t>
            </a:r>
            <a:r>
              <a:rPr lang="en-US" sz="3200" b="1" u="sng" dirty="0" smtClean="0">
                <a:solidFill>
                  <a:srgbClr val="008000"/>
                </a:solidFill>
                <a:latin typeface="Calibri" charset="0"/>
              </a:rPr>
              <a:t>down</a:t>
            </a:r>
            <a:endParaRPr lang="en-US" sz="3200" u="sng" dirty="0">
              <a:solidFill>
                <a:srgbClr val="008000"/>
              </a:solidFill>
              <a:latin typeface="Calibri" charset="0"/>
            </a:endParaRPr>
          </a:p>
          <a:p>
            <a:pPr marL="342900" lvl="1">
              <a:buClr>
                <a:schemeClr val="accent1"/>
              </a:buClr>
            </a:pPr>
            <a:r>
              <a:rPr lang="en-US" sz="3200" b="1" u="sng" dirty="0" smtClean="0">
                <a:solidFill>
                  <a:srgbClr val="008000"/>
                </a:solidFill>
                <a:latin typeface="Calibri" charset="0"/>
              </a:rPr>
              <a:t>Slowest</a:t>
            </a:r>
            <a:r>
              <a:rPr lang="en-US" sz="3200" b="1" dirty="0" smtClean="0">
                <a:solidFill>
                  <a:srgbClr val="00B050"/>
                </a:solidFill>
                <a:latin typeface="Calibri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of the three types </a:t>
            </a:r>
          </a:p>
          <a:p>
            <a:pPr marL="114300" lvl="1" indent="0">
              <a:buClr>
                <a:schemeClr val="accent1"/>
              </a:buClr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  of waves</a:t>
            </a:r>
          </a:p>
          <a:p>
            <a:pPr marL="342900" lvl="1">
              <a:buClr>
                <a:schemeClr val="accent1"/>
              </a:buClr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M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ost </a:t>
            </a:r>
            <a:r>
              <a:rPr lang="en-US" sz="3200" b="1" u="sng" dirty="0" smtClean="0">
                <a:solidFill>
                  <a:srgbClr val="008000"/>
                </a:solidFill>
                <a:latin typeface="Calibri" charset="0"/>
              </a:rPr>
              <a:t>destructive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 wave</a:t>
            </a:r>
          </a:p>
          <a:p>
            <a:pPr marL="342900" lvl="1">
              <a:buClr>
                <a:schemeClr val="accent1"/>
              </a:buClr>
            </a:pPr>
            <a:endParaRPr lang="en-US" sz="3200" b="1" u="sng" dirty="0" smtClean="0">
              <a:solidFill>
                <a:srgbClr val="008000"/>
              </a:solidFill>
              <a:latin typeface="Calibri" charset="0"/>
            </a:endParaRPr>
          </a:p>
          <a:p>
            <a:pPr marL="114300" lvl="1" indent="0">
              <a:buClr>
                <a:schemeClr val="accent1"/>
              </a:buClr>
              <a:buNone/>
            </a:pPr>
            <a:r>
              <a:rPr lang="en-US" sz="3200" u="sng" dirty="0" smtClean="0">
                <a:solidFill>
                  <a:srgbClr val="008000"/>
                </a:solidFill>
                <a:hlinkClick r:id="rId2"/>
              </a:rPr>
              <a:t>Surface Wave Animation</a:t>
            </a:r>
            <a:endParaRPr lang="en-US" sz="3200" u="sng" dirty="0">
              <a:solidFill>
                <a:srgbClr val="00800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418" y="2431144"/>
            <a:ext cx="3701143" cy="428171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670895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8"/>
          <a:stretch/>
        </p:blipFill>
        <p:spPr bwMode="auto">
          <a:xfrm>
            <a:off x="259453" y="0"/>
            <a:ext cx="7933791" cy="68580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431937" y="477909"/>
            <a:ext cx="4030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448732" y="3140547"/>
            <a:ext cx="37862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193245" y="5433854"/>
            <a:ext cx="107877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SURF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719420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3513" y="1447799"/>
            <a:ext cx="5320488" cy="5410201"/>
          </a:xfrm>
          <a:prstGeom prst="rect">
            <a:avLst/>
          </a:prstGeom>
        </p:spPr>
      </p:pic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</a:rPr>
              <a:t>Adventure to the Epicenter!</a:t>
            </a:r>
            <a:endParaRPr lang="en-US" dirty="0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629" y="1447799"/>
            <a:ext cx="4191000" cy="5257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500" dirty="0" smtClean="0">
                <a:ea typeface="+mn-ea"/>
                <a:cs typeface="+mn-cs"/>
              </a:rPr>
              <a:t>Measures the time </a:t>
            </a:r>
            <a:r>
              <a:rPr lang="en-US" sz="2500" b="1" u="sng" dirty="0" smtClean="0">
                <a:solidFill>
                  <a:srgbClr val="FF0000"/>
                </a:solidFill>
                <a:ea typeface="+mn-ea"/>
                <a:cs typeface="+mn-cs"/>
              </a:rPr>
              <a:t>between P &amp; S-waves </a:t>
            </a:r>
            <a:r>
              <a:rPr lang="en-US" sz="2500" dirty="0" smtClean="0">
                <a:ea typeface="+mn-ea"/>
                <a:cs typeface="+mn-cs"/>
              </a:rPr>
              <a:t>(that hit a particular seismic station)</a:t>
            </a:r>
          </a:p>
          <a:p>
            <a:pPr lvl="1">
              <a:defRPr/>
            </a:pPr>
            <a:r>
              <a:rPr lang="en-US" sz="2000" dirty="0" smtClean="0"/>
              <a:t>Wave speed differs b/c of </a:t>
            </a:r>
            <a:r>
              <a:rPr lang="en-US" sz="2000" b="1" u="sng" dirty="0" smtClean="0">
                <a:solidFill>
                  <a:srgbClr val="FF0000"/>
                </a:solidFill>
              </a:rPr>
              <a:t>density &amp; rigidity of Earth’s layers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500" dirty="0" smtClean="0">
                <a:ea typeface="+mn-ea"/>
                <a:cs typeface="+mn-cs"/>
              </a:rPr>
              <a:t>Tells you the </a:t>
            </a:r>
            <a:r>
              <a:rPr lang="en-US" sz="2500" b="1" u="sng" dirty="0" smtClean="0">
                <a:solidFill>
                  <a:srgbClr val="FF0000"/>
                </a:solidFill>
                <a:ea typeface="+mn-ea"/>
                <a:cs typeface="+mn-cs"/>
              </a:rPr>
              <a:t>distance of location from epicenter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500" dirty="0" smtClean="0">
                <a:ea typeface="+mn-ea"/>
                <a:cs typeface="+mn-cs"/>
              </a:rPr>
              <a:t>As the time between waves</a:t>
            </a:r>
            <a:r>
              <a:rPr lang="en-US" sz="25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en-US" sz="2500" b="1" u="sng" dirty="0" smtClean="0">
                <a:solidFill>
                  <a:srgbClr val="FF0000"/>
                </a:solidFill>
                <a:ea typeface="+mn-ea"/>
                <a:cs typeface="+mn-cs"/>
              </a:rPr>
              <a:t>increases </a:t>
            </a:r>
            <a:r>
              <a:rPr lang="en-US" sz="2500" dirty="0" smtClean="0">
                <a:ea typeface="+mn-ea"/>
                <a:cs typeface="+mn-cs"/>
              </a:rPr>
              <a:t>the distance from epicenter </a:t>
            </a:r>
            <a:r>
              <a:rPr lang="en-US" sz="2500" b="1" u="sng" dirty="0" smtClean="0">
                <a:solidFill>
                  <a:srgbClr val="FF0000"/>
                </a:solidFill>
                <a:ea typeface="+mn-ea"/>
                <a:cs typeface="+mn-cs"/>
              </a:rPr>
              <a:t>increases</a:t>
            </a:r>
          </a:p>
          <a:p>
            <a:pPr lvl="1">
              <a:defRPr/>
            </a:pPr>
            <a:r>
              <a:rPr lang="en-US" sz="1900" b="1" u="sng" dirty="0" smtClean="0">
                <a:solidFill>
                  <a:srgbClr val="FF0000"/>
                </a:solidFill>
              </a:rPr>
              <a:t>Time &amp; Distance= Direct</a:t>
            </a:r>
            <a:r>
              <a:rPr lang="en-US" sz="1900" dirty="0" smtClean="0">
                <a:solidFill>
                  <a:srgbClr val="FF0000"/>
                </a:solidFill>
              </a:rPr>
              <a:t> </a:t>
            </a:r>
            <a:r>
              <a:rPr lang="en-US" sz="1900" dirty="0" smtClean="0"/>
              <a:t>relationship!</a:t>
            </a:r>
            <a:endParaRPr lang="en-US" sz="19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692099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Locating the Epicenter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charset="0"/>
              </a:rPr>
              <a:t>Use </a:t>
            </a:r>
            <a:r>
              <a:rPr lang="en-US" sz="3200" b="1" u="sng" dirty="0">
                <a:solidFill>
                  <a:srgbClr val="FF0000"/>
                </a:solidFill>
                <a:latin typeface="Calibri" charset="0"/>
              </a:rPr>
              <a:t>travel-time curve</a:t>
            </a:r>
          </a:p>
          <a:p>
            <a:pPr eaLnBrk="1" hangingPunct="1"/>
            <a:r>
              <a:rPr lang="en-US" sz="3200" dirty="0">
                <a:latin typeface="Calibri" charset="0"/>
              </a:rPr>
              <a:t>Ex. Difference between P &amp; S waves</a:t>
            </a:r>
            <a:r>
              <a:rPr lang="en-US" sz="3200" dirty="0" smtClean="0">
                <a:latin typeface="Calibri" charset="0"/>
              </a:rPr>
              <a:t>=6.3 min</a:t>
            </a:r>
            <a:r>
              <a:rPr lang="en-US" sz="3200" dirty="0" smtClean="0">
                <a:latin typeface="Calibri" charset="0"/>
                <a:sym typeface="Wingdings"/>
              </a:rPr>
              <a:t></a:t>
            </a:r>
          </a:p>
          <a:p>
            <a:pPr lvl="1"/>
            <a:r>
              <a:rPr lang="en-US" sz="2800" dirty="0" smtClean="0">
                <a:latin typeface="Calibri" charset="0"/>
              </a:rPr>
              <a:t>What</a:t>
            </a:r>
            <a:r>
              <a:rPr lang="ja-JP" altLang="en-US" sz="2800" dirty="0" smtClean="0">
                <a:latin typeface="Calibri" charset="0"/>
              </a:rPr>
              <a:t>’</a:t>
            </a:r>
            <a:r>
              <a:rPr lang="en-US" altLang="ja-JP" sz="2800" dirty="0" smtClean="0">
                <a:latin typeface="Calibri" charset="0"/>
              </a:rPr>
              <a:t>s </a:t>
            </a:r>
            <a:r>
              <a:rPr lang="en-US" altLang="ja-JP" sz="2800" dirty="0">
                <a:latin typeface="Calibri" charset="0"/>
              </a:rPr>
              <a:t>the distance from the epicenter?</a:t>
            </a:r>
          </a:p>
          <a:p>
            <a:pPr lvl="1"/>
            <a:r>
              <a:rPr lang="en-US" sz="2800" dirty="0" smtClean="0">
                <a:latin typeface="Calibri" charset="0"/>
              </a:rPr>
              <a:t>4,000 km</a:t>
            </a:r>
            <a:endParaRPr lang="en-US" sz="2800" dirty="0">
              <a:latin typeface="Calibri" charset="0"/>
            </a:endParaRPr>
          </a:p>
        </p:txBody>
      </p:sp>
      <p:pic>
        <p:nvPicPr>
          <p:cNvPr id="22531" name="Picture 4" descr="http://ww2.lafayette.edu/~malincol/Geol120/traveltim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00200"/>
            <a:ext cx="4581525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903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Big Deal?  What does that tell us…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By looking at travel-times of seismic waves to different stations, we can generate a </a:t>
            </a:r>
            <a:r>
              <a:rPr lang="en-US" b="1" u="sng" dirty="0" smtClean="0">
                <a:solidFill>
                  <a:srgbClr val="FF0000"/>
                </a:solidFill>
                <a:ea typeface="+mn-ea"/>
                <a:cs typeface="+mn-cs"/>
              </a:rPr>
              <a:t>probability</a:t>
            </a:r>
            <a:r>
              <a:rPr lang="en-US" dirty="0" smtClean="0">
                <a:ea typeface="+mn-ea"/>
                <a:cs typeface="+mn-cs"/>
              </a:rPr>
              <a:t> of epicenter location (scale distance on map)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See circles around d</a:t>
            </a:r>
            <a:r>
              <a:rPr lang="en-US" baseline="-25000" dirty="0" smtClean="0">
                <a:ea typeface="+mn-ea"/>
                <a:cs typeface="+mn-cs"/>
              </a:rPr>
              <a:t>1,</a:t>
            </a:r>
            <a:r>
              <a:rPr lang="en-US" dirty="0" smtClean="0">
                <a:ea typeface="+mn-ea"/>
                <a:cs typeface="+mn-cs"/>
              </a:rPr>
              <a:t> d</a:t>
            </a:r>
            <a:r>
              <a:rPr lang="en-US" baseline="-25000" dirty="0" smtClean="0">
                <a:ea typeface="+mn-ea"/>
                <a:cs typeface="+mn-cs"/>
              </a:rPr>
              <a:t>2</a:t>
            </a:r>
            <a:r>
              <a:rPr lang="en-US" dirty="0" smtClean="0">
                <a:ea typeface="+mn-ea"/>
                <a:cs typeface="+mn-cs"/>
              </a:rPr>
              <a:t> and d</a:t>
            </a:r>
            <a:r>
              <a:rPr lang="en-US" baseline="-25000" dirty="0" smtClean="0">
                <a:ea typeface="+mn-ea"/>
                <a:cs typeface="+mn-cs"/>
              </a:rPr>
              <a:t>3</a:t>
            </a:r>
            <a:r>
              <a:rPr lang="en-US" dirty="0" smtClean="0">
                <a:ea typeface="+mn-ea"/>
                <a:cs typeface="+mn-cs"/>
              </a:rPr>
              <a:t>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Where all 3 circles </a:t>
            </a:r>
            <a:r>
              <a:rPr lang="en-US" b="1" u="sng" dirty="0" smtClean="0">
                <a:solidFill>
                  <a:srgbClr val="FF0000"/>
                </a:solidFill>
                <a:ea typeface="+mn-ea"/>
                <a:cs typeface="+mn-cs"/>
              </a:rPr>
              <a:t>intersect</a:t>
            </a:r>
            <a:r>
              <a:rPr lang="en-US" dirty="0" smtClean="0">
                <a:ea typeface="+mn-ea"/>
                <a:cs typeface="+mn-cs"/>
              </a:rPr>
              <a:t> tells us epicenter!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aseline="-25000" dirty="0" smtClean="0">
                <a:hlinkClick r:id="rId2"/>
              </a:rPr>
              <a:t>Quake Movie Trailer</a:t>
            </a:r>
            <a:endParaRPr lang="en-US" baseline="-25000" dirty="0" smtClean="0">
              <a:ea typeface="+mn-ea"/>
              <a:cs typeface="+mn-cs"/>
            </a:endParaRPr>
          </a:p>
        </p:txBody>
      </p:sp>
      <p:pic>
        <p:nvPicPr>
          <p:cNvPr id="23555" name="Picture 2" descr="eqloc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5286" y="1600201"/>
            <a:ext cx="4408714" cy="2277514"/>
          </a:xfr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728" y="3877715"/>
            <a:ext cx="4679272" cy="29802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56766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Earthquake Stats to Ponder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39067" cy="4525963"/>
          </a:xfrm>
        </p:spPr>
        <p:txBody>
          <a:bodyPr/>
          <a:lstStyle/>
          <a:p>
            <a:r>
              <a:rPr lang="en-US" dirty="0" smtClean="0"/>
              <a:t>Worldwide:</a:t>
            </a:r>
          </a:p>
          <a:p>
            <a:pPr lvl="1"/>
            <a:r>
              <a:rPr lang="en-US" dirty="0" smtClean="0"/>
              <a:t>30,000 earthquakes  but vary from minor to major (strong enough to feel)</a:t>
            </a:r>
          </a:p>
          <a:p>
            <a:pPr lvl="1"/>
            <a:r>
              <a:rPr lang="en-US" dirty="0" smtClean="0"/>
              <a:t>75 </a:t>
            </a:r>
            <a:r>
              <a:rPr lang="en-US" u="sng" dirty="0" smtClean="0"/>
              <a:t>major</a:t>
            </a:r>
            <a:r>
              <a:rPr lang="en-US" dirty="0" smtClean="0"/>
              <a:t> earthquakes per year worldwide</a:t>
            </a:r>
          </a:p>
          <a:p>
            <a:r>
              <a:rPr lang="en-US" dirty="0" smtClean="0">
                <a:hlinkClick r:id="rId2"/>
              </a:rPr>
              <a:t>USGS Earthquake Records 1990-2012 (Largest)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USGS Largest by State </a:t>
            </a:r>
            <a:endParaRPr lang="en-US" dirty="0" smtClean="0"/>
          </a:p>
          <a:p>
            <a:pPr lvl="1"/>
            <a:r>
              <a:rPr lang="en-US" dirty="0" smtClean="0"/>
              <a:t>Epicenter not necessarily in that state at time of EQ</a:t>
            </a:r>
          </a:p>
          <a:p>
            <a:r>
              <a:rPr lang="en-US" dirty="0" smtClean="0">
                <a:hlinkClick r:id="rId4"/>
              </a:rPr>
              <a:t>Deadliest EQ Recorded in Worldwide History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0656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Earthquake Prone Zones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Circum</a:t>
            </a:r>
            <a:r>
              <a:rPr lang="en-US" dirty="0" smtClean="0"/>
              <a:t>-Pacific Belt</a:t>
            </a:r>
          </a:p>
          <a:p>
            <a:pPr lvl="1"/>
            <a:r>
              <a:rPr lang="en-US" dirty="0" smtClean="0"/>
              <a:t>Outer edge of Pacific Ocean</a:t>
            </a:r>
          </a:p>
          <a:p>
            <a:pPr lvl="1"/>
            <a:r>
              <a:rPr lang="en-US" dirty="0" smtClean="0"/>
              <a:t>Japan, Philippines, Chile, Alaskan Aleutian Islands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Mediterranean-Asian Belt</a:t>
            </a:r>
          </a:p>
          <a:p>
            <a:pPr lvl="1"/>
            <a:r>
              <a:rPr lang="en-US" dirty="0" smtClean="0"/>
              <a:t>Coincides with oceanic ridge system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6"/>
          <a:stretch/>
        </p:blipFill>
        <p:spPr bwMode="auto">
          <a:xfrm>
            <a:off x="457200" y="3773712"/>
            <a:ext cx="6874824" cy="295529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332024" y="3681319"/>
            <a:ext cx="18119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14,229 EQs with </a:t>
            </a:r>
          </a:p>
          <a:p>
            <a:r>
              <a:rPr lang="en-US" sz="2400" i="1" dirty="0"/>
              <a:t>m</a:t>
            </a:r>
            <a:r>
              <a:rPr lang="en-US" sz="2400" i="1" dirty="0" smtClean="0"/>
              <a:t>agnitudes equal</a:t>
            </a:r>
          </a:p>
          <a:p>
            <a:r>
              <a:rPr lang="en-US" sz="2400" i="1" dirty="0"/>
              <a:t>t</a:t>
            </a:r>
            <a:r>
              <a:rPr lang="en-US" sz="2400" i="1" dirty="0" smtClean="0"/>
              <a:t>o or greater than </a:t>
            </a:r>
          </a:p>
          <a:p>
            <a:r>
              <a:rPr lang="en-US" sz="2400" i="1" dirty="0" smtClean="0"/>
              <a:t>5 from 1980-1990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422675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Earthquakes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9317" y="3051907"/>
            <a:ext cx="4266483" cy="3806093"/>
          </a:xfrm>
        </p:spPr>
        <p:txBody>
          <a:bodyPr>
            <a:normAutofit fontScale="47500" lnSpcReduction="20000"/>
          </a:bodyPr>
          <a:lstStyle/>
          <a:p>
            <a:r>
              <a:rPr lang="en-US" sz="4200" b="1" u="sng" dirty="0" smtClean="0"/>
              <a:t>Richter</a:t>
            </a:r>
            <a:r>
              <a:rPr lang="en-US" b="1" u="sng" dirty="0"/>
              <a:t> </a:t>
            </a:r>
            <a:r>
              <a:rPr lang="en-US" sz="4200" b="1" u="sng" dirty="0" smtClean="0"/>
              <a:t>Scale</a:t>
            </a:r>
            <a:endParaRPr lang="en-US" b="1" u="sng" dirty="0" smtClean="0"/>
          </a:p>
          <a:p>
            <a:pPr lvl="1"/>
            <a:r>
              <a:rPr lang="en-US" sz="3800" dirty="0" smtClean="0"/>
              <a:t>Measures magnitude</a:t>
            </a:r>
          </a:p>
          <a:p>
            <a:pPr lvl="1"/>
            <a:r>
              <a:rPr lang="en-US" sz="3800" dirty="0" smtClean="0"/>
              <a:t>Amplitude of largest seismic wave</a:t>
            </a:r>
          </a:p>
          <a:p>
            <a:pPr lvl="1"/>
            <a:r>
              <a:rPr lang="en-US" sz="3800" dirty="0" smtClean="0"/>
              <a:t>Logarithmic; tenfold increase in wave amp.= increase of 1 on magnitude scale</a:t>
            </a:r>
          </a:p>
          <a:p>
            <a:pPr lvl="2"/>
            <a:r>
              <a:rPr lang="en-US" sz="3400" dirty="0" smtClean="0"/>
              <a:t>Ex: Shaking for 5.0 EQ is 10X greater than shaking of 4.0 EQ on Richter scale </a:t>
            </a:r>
          </a:p>
          <a:p>
            <a:pPr lvl="1"/>
            <a:r>
              <a:rPr lang="en-US" sz="3800" dirty="0" smtClean="0"/>
              <a:t>Used for small, shallow EQ within 500 km from epicenter</a:t>
            </a:r>
          </a:p>
          <a:p>
            <a:pPr lvl="1"/>
            <a:r>
              <a:rPr lang="en-US" sz="3800" dirty="0" smtClean="0"/>
              <a:t>Not widely used anymore due to need for specific type of seismometer and not accurate for EQ over 7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3051907"/>
            <a:ext cx="4330427" cy="3634091"/>
          </a:xfrm>
        </p:spPr>
        <p:txBody>
          <a:bodyPr>
            <a:normAutofit fontScale="47500" lnSpcReduction="20000"/>
          </a:bodyPr>
          <a:lstStyle/>
          <a:p>
            <a:r>
              <a:rPr lang="en-US" sz="4200" b="1" u="sng" dirty="0" smtClean="0"/>
              <a:t>Moment</a:t>
            </a:r>
            <a:r>
              <a:rPr lang="en-US" b="1" u="sng" dirty="0" smtClean="0"/>
              <a:t> </a:t>
            </a:r>
            <a:r>
              <a:rPr lang="en-US" sz="3600" b="1" u="sng" dirty="0" smtClean="0"/>
              <a:t>Magnitude</a:t>
            </a:r>
            <a:r>
              <a:rPr lang="en-US" b="1" u="sng" dirty="0" smtClean="0"/>
              <a:t> </a:t>
            </a:r>
            <a:r>
              <a:rPr lang="en-US" sz="4200" b="1" u="sng" dirty="0" smtClean="0"/>
              <a:t>Scale</a:t>
            </a:r>
            <a:r>
              <a:rPr lang="en-US" b="1" u="sng" dirty="0" smtClean="0"/>
              <a:t> (</a:t>
            </a:r>
            <a:r>
              <a:rPr lang="en-US" sz="4200" b="1" u="sng" dirty="0" smtClean="0"/>
              <a:t>MMS</a:t>
            </a:r>
            <a:r>
              <a:rPr lang="en-US" b="1" u="sng" dirty="0" smtClean="0"/>
              <a:t>)</a:t>
            </a:r>
          </a:p>
          <a:p>
            <a:pPr lvl="1"/>
            <a:r>
              <a:rPr lang="en-US" sz="3400" dirty="0" smtClean="0"/>
              <a:t>Precise measurement of amount of displacement along fault zone</a:t>
            </a:r>
          </a:p>
          <a:p>
            <a:pPr lvl="1"/>
            <a:r>
              <a:rPr lang="en-US" sz="3400" dirty="0" smtClean="0"/>
              <a:t>Calculated by:</a:t>
            </a:r>
          </a:p>
          <a:p>
            <a:pPr lvl="2"/>
            <a:r>
              <a:rPr lang="en-US" sz="2900" dirty="0" smtClean="0"/>
              <a:t>Average amount of movement along fault</a:t>
            </a:r>
          </a:p>
          <a:p>
            <a:pPr lvl="2"/>
            <a:r>
              <a:rPr lang="en-US" sz="2900" dirty="0" smtClean="0"/>
              <a:t>Strength of broken rock</a:t>
            </a:r>
          </a:p>
          <a:p>
            <a:pPr lvl="2"/>
            <a:r>
              <a:rPr lang="en-US" sz="2900" dirty="0" smtClean="0"/>
              <a:t>(surface area of fault) x (average </a:t>
            </a:r>
            <a:r>
              <a:rPr lang="en-US" sz="2900" dirty="0" err="1" smtClean="0"/>
              <a:t>displ</a:t>
            </a:r>
            <a:r>
              <a:rPr lang="en-US" sz="2900" dirty="0" smtClean="0"/>
              <a:t>. along fault) x (rigidity of rock) = MMS</a:t>
            </a:r>
          </a:p>
          <a:p>
            <a:pPr lvl="1"/>
            <a:r>
              <a:rPr lang="en-US" sz="3400" dirty="0" smtClean="0"/>
              <a:t>Basically measures how much energy rock can store before it slips &amp; releases energy during EQ</a:t>
            </a:r>
          </a:p>
          <a:p>
            <a:pPr lvl="1"/>
            <a:r>
              <a:rPr lang="en-US" sz="3400" dirty="0"/>
              <a:t>Widely used (when you hear of EQ recordings they are MMS recordings</a:t>
            </a:r>
            <a:r>
              <a:rPr lang="en-US" sz="3400" dirty="0" smtClean="0"/>
              <a:t>) b/c only scale that estimates energy released by EQ</a:t>
            </a:r>
            <a:endParaRPr lang="en-US" sz="3400" dirty="0"/>
          </a:p>
          <a:p>
            <a:pPr lvl="1"/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374526"/>
            <a:ext cx="9144000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b="1" dirty="0" smtClean="0"/>
              <a:t>Measured based on intensity and magnitude:</a:t>
            </a:r>
          </a:p>
          <a:p>
            <a:pPr marL="742950" lvl="1" indent="-285750">
              <a:buFont typeface="Arial"/>
              <a:buChar char="•"/>
            </a:pPr>
            <a:r>
              <a:rPr lang="en-US" sz="2500" b="1" u="sng" dirty="0" smtClean="0">
                <a:solidFill>
                  <a:schemeClr val="accent1"/>
                </a:solidFill>
              </a:rPr>
              <a:t>Intensity</a:t>
            </a:r>
            <a:r>
              <a:rPr lang="en-US" sz="2500" dirty="0" smtClean="0"/>
              <a:t>= </a:t>
            </a:r>
            <a:r>
              <a:rPr lang="en-US" sz="2500" dirty="0" smtClean="0">
                <a:solidFill>
                  <a:srgbClr val="94C600"/>
                </a:solidFill>
              </a:rPr>
              <a:t>qualitative</a:t>
            </a:r>
            <a:r>
              <a:rPr lang="en-US" sz="2500" dirty="0" smtClean="0"/>
              <a:t>; measure of amt. of shaking </a:t>
            </a:r>
            <a:r>
              <a:rPr lang="en-US" sz="2500" dirty="0" smtClean="0">
                <a:sym typeface="Wingdings"/>
              </a:rPr>
              <a:t> </a:t>
            </a:r>
            <a:r>
              <a:rPr lang="en-US" sz="2500" dirty="0" smtClean="0">
                <a:solidFill>
                  <a:srgbClr val="94C600"/>
                </a:solidFill>
                <a:sym typeface="Wingdings"/>
              </a:rPr>
              <a:t>damage</a:t>
            </a:r>
          </a:p>
          <a:p>
            <a:pPr marL="742950" lvl="1" indent="-285750">
              <a:buFont typeface="Arial"/>
              <a:buChar char="•"/>
            </a:pPr>
            <a:r>
              <a:rPr lang="en-US" sz="2500" b="1" u="sng" dirty="0" smtClean="0">
                <a:solidFill>
                  <a:srgbClr val="FF6700"/>
                </a:solidFill>
              </a:rPr>
              <a:t>Magnitude</a:t>
            </a:r>
            <a:r>
              <a:rPr lang="en-US" sz="2500" dirty="0" smtClean="0"/>
              <a:t>= </a:t>
            </a:r>
            <a:r>
              <a:rPr lang="en-US" sz="2500" dirty="0" smtClean="0">
                <a:solidFill>
                  <a:srgbClr val="FF6700"/>
                </a:solidFill>
              </a:rPr>
              <a:t>quantitative</a:t>
            </a:r>
            <a:r>
              <a:rPr lang="en-US" sz="2500" dirty="0" smtClean="0"/>
              <a:t>; measure of size of seismic waves (</a:t>
            </a:r>
            <a:r>
              <a:rPr lang="en-US" sz="2500" dirty="0" smtClean="0">
                <a:solidFill>
                  <a:srgbClr val="FF6700"/>
                </a:solidFill>
              </a:rPr>
              <a:t>amt. of energy released </a:t>
            </a:r>
            <a:r>
              <a:rPr lang="en-US" sz="2500" dirty="0" smtClean="0"/>
              <a:t>at source of EQ; calculated)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6267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41129"/>
            <a:ext cx="6685461" cy="485131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142" y="1093752"/>
            <a:ext cx="7926858" cy="576424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876132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8.1 What is an earthquake?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Earthquake: vibration of Earth due to rapid release of energy</a:t>
            </a:r>
            <a:endParaRPr lang="en-US" dirty="0" smtClean="0">
              <a:sym typeface="Wingdings"/>
            </a:endParaRPr>
          </a:p>
          <a:p>
            <a:r>
              <a:rPr lang="en-US" dirty="0"/>
              <a:t>Occur due to </a:t>
            </a:r>
            <a:r>
              <a:rPr lang="en-US" u="sng" dirty="0">
                <a:solidFill>
                  <a:srgbClr val="94C600"/>
                </a:solidFill>
              </a:rPr>
              <a:t>plate movement </a:t>
            </a:r>
            <a:r>
              <a:rPr lang="en-US" dirty="0">
                <a:sym typeface="Wingdings"/>
              </a:rPr>
              <a:t> </a:t>
            </a:r>
            <a:r>
              <a:rPr lang="en-US" u="sng" dirty="0" smtClean="0">
                <a:solidFill>
                  <a:srgbClr val="94C600"/>
                </a:solidFill>
                <a:sym typeface="Wingdings"/>
              </a:rPr>
              <a:t>faults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It’s an Earthquake Song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232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</a:t>
            </a:r>
            <a:r>
              <a:rPr lang="en-US" dirty="0" smtClean="0"/>
              <a:t>vs. Epicenter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8685"/>
            <a:ext cx="8229600" cy="4373563"/>
          </a:xfrm>
        </p:spPr>
        <p:txBody>
          <a:bodyPr/>
          <a:lstStyle/>
          <a:p>
            <a:r>
              <a:rPr lang="en-US" b="1" u="sng" dirty="0">
                <a:solidFill>
                  <a:schemeClr val="tx1"/>
                </a:solidFill>
                <a:latin typeface="Calibri" charset="0"/>
              </a:rPr>
              <a:t>Foc</a:t>
            </a:r>
            <a:r>
              <a:rPr lang="en-US" b="1" u="sng" dirty="0">
                <a:solidFill>
                  <a:srgbClr val="3366FF"/>
                </a:solidFill>
                <a:latin typeface="Calibri" charset="0"/>
              </a:rPr>
              <a:t>u</a:t>
            </a:r>
            <a:r>
              <a:rPr lang="en-US" b="1" u="sng" dirty="0">
                <a:solidFill>
                  <a:schemeClr val="tx1"/>
                </a:solidFill>
                <a:latin typeface="Calibri" charset="0"/>
              </a:rPr>
              <a:t>s</a:t>
            </a:r>
            <a:r>
              <a:rPr lang="en-US" dirty="0">
                <a:latin typeface="Calibri" charset="0"/>
              </a:rPr>
              <a:t>: point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b="1" u="sng" dirty="0">
                <a:solidFill>
                  <a:srgbClr val="3366FF"/>
                </a:solidFill>
                <a:latin typeface="Calibri" charset="0"/>
              </a:rPr>
              <a:t>U</a:t>
            </a:r>
            <a:r>
              <a:rPr lang="en-US" b="1" u="sng" dirty="0">
                <a:solidFill>
                  <a:srgbClr val="000000"/>
                </a:solidFill>
                <a:latin typeface="Calibri" charset="0"/>
              </a:rPr>
              <a:t>NDER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dirty="0">
                <a:latin typeface="Calibri" charset="0"/>
              </a:rPr>
              <a:t>Earth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altLang="ja-JP" dirty="0">
                <a:latin typeface="Calibri" charset="0"/>
              </a:rPr>
              <a:t>s surface where waves originate…along the fault line</a:t>
            </a:r>
          </a:p>
          <a:p>
            <a:r>
              <a:rPr lang="en-US" b="1" u="sng" dirty="0">
                <a:solidFill>
                  <a:schemeClr val="tx1"/>
                </a:solidFill>
                <a:latin typeface="Calibri" charset="0"/>
              </a:rPr>
              <a:t>Epicente</a:t>
            </a:r>
            <a:r>
              <a:rPr lang="en-US" dirty="0">
                <a:solidFill>
                  <a:schemeClr val="tx1"/>
                </a:solidFill>
                <a:latin typeface="Calibri" charset="0"/>
              </a:rPr>
              <a:t>r</a:t>
            </a:r>
            <a:r>
              <a:rPr lang="en-US" dirty="0">
                <a:latin typeface="Calibri" charset="0"/>
              </a:rPr>
              <a:t>: point </a:t>
            </a:r>
            <a:r>
              <a:rPr lang="en-US" b="1" u="sng" dirty="0">
                <a:solidFill>
                  <a:srgbClr val="000000"/>
                </a:solidFill>
                <a:latin typeface="Calibri" charset="0"/>
              </a:rPr>
              <a:t>ON</a:t>
            </a:r>
            <a:r>
              <a:rPr lang="en-US" dirty="0">
                <a:latin typeface="Calibri" charset="0"/>
              </a:rPr>
              <a:t> Earth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altLang="ja-JP" dirty="0">
                <a:latin typeface="Calibri" charset="0"/>
              </a:rPr>
              <a:t>s surface directly above the focus…surface waves begin here and move </a:t>
            </a:r>
            <a:r>
              <a:rPr lang="en-US" altLang="ja-JP" dirty="0" smtClean="0">
                <a:latin typeface="Calibri" charset="0"/>
              </a:rPr>
              <a:t>outward</a:t>
            </a:r>
          </a:p>
          <a:p>
            <a:pPr lvl="1"/>
            <a:r>
              <a:rPr lang="en-US" dirty="0">
                <a:latin typeface="Calibri" charset="0"/>
                <a:hlinkClick r:id="rId2"/>
              </a:rPr>
              <a:t>Focus of an </a:t>
            </a:r>
            <a:r>
              <a:rPr lang="en-US" dirty="0" smtClean="0">
                <a:latin typeface="Calibri" charset="0"/>
                <a:hlinkClick r:id="rId2"/>
              </a:rPr>
              <a:t>Earthquake</a:t>
            </a:r>
            <a:r>
              <a:rPr lang="en-US" dirty="0" smtClean="0">
                <a:latin typeface="Calibri" charset="0"/>
              </a:rPr>
              <a:t>                  </a:t>
            </a:r>
            <a:endParaRPr lang="en-US" dirty="0">
              <a:latin typeface="Calibri" charset="0"/>
            </a:endParaRPr>
          </a:p>
          <a:p>
            <a:pPr lvl="1"/>
            <a:endParaRPr lang="en-US" altLang="ja-JP" dirty="0">
              <a:latin typeface="Calibri" charset="0"/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3651720"/>
            <a:ext cx="2743200" cy="3206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r="2703" b="6452"/>
          <a:stretch/>
        </p:blipFill>
        <p:spPr>
          <a:xfrm>
            <a:off x="0" y="3651720"/>
            <a:ext cx="6400800" cy="320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2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42401"/>
          </a:xfrm>
        </p:spPr>
        <p:txBody>
          <a:bodyPr>
            <a:normAutofit fontScale="90000"/>
          </a:bodyPr>
          <a:lstStyle/>
          <a:p>
            <a:r>
              <a:rPr lang="en-US" dirty="0"/>
              <a:t>Where do you think the damage from an earthquake is usually greatest?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427"/>
            <a:ext cx="8229600" cy="3885736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At the focus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Just above the focus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At the epicenter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Far from the epicenter</a:t>
            </a:r>
          </a:p>
          <a:p>
            <a:pPr marL="0" indent="0" algn="ctr">
              <a:buNone/>
            </a:pPr>
            <a:r>
              <a:rPr lang="en-US" dirty="0"/>
              <a:t>	</a:t>
            </a:r>
            <a:r>
              <a:rPr lang="en-US" dirty="0" smtClean="0"/>
              <a:t>					</a:t>
            </a:r>
            <a:r>
              <a:rPr lang="en-US" sz="4400" b="1" dirty="0" smtClean="0"/>
              <a:t>WHY?!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49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Forces </a:t>
            </a:r>
            <a:r>
              <a:rPr lang="en-US" dirty="0" smtClean="0">
                <a:latin typeface="Calibri" charset="0"/>
              </a:rPr>
              <a:t>in Earthquakes</a:t>
            </a:r>
            <a:endParaRPr lang="en-US" dirty="0">
              <a:latin typeface="Calibri" charset="0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382000" cy="525072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u="sng" dirty="0" smtClean="0">
                <a:ea typeface="+mn-ea"/>
                <a:cs typeface="+mn-cs"/>
              </a:rPr>
              <a:t>*Stress</a:t>
            </a:r>
            <a:r>
              <a:rPr lang="en-US" dirty="0" smtClean="0">
                <a:ea typeface="+mn-ea"/>
                <a:cs typeface="+mn-cs"/>
              </a:rPr>
              <a:t>: </a:t>
            </a:r>
            <a:r>
              <a:rPr lang="en-US" u="sng" dirty="0" smtClean="0">
                <a:solidFill>
                  <a:schemeClr val="accent1"/>
                </a:solidFill>
                <a:ea typeface="+mn-ea"/>
                <a:cs typeface="+mn-cs"/>
              </a:rPr>
              <a:t>total</a:t>
            </a:r>
            <a:r>
              <a:rPr lang="en-US" dirty="0" smtClean="0">
                <a:ea typeface="+mn-ea"/>
                <a:cs typeface="+mn-cs"/>
              </a:rPr>
              <a:t> force acting on rocks</a:t>
            </a:r>
          </a:p>
          <a:p>
            <a:pPr eaLnBrk="1" hangingPunct="1">
              <a:defRPr/>
            </a:pPr>
            <a:r>
              <a:rPr lang="en-US" u="sng" dirty="0" smtClean="0">
                <a:ea typeface="+mn-ea"/>
                <a:cs typeface="+mn-cs"/>
              </a:rPr>
              <a:t>*Strain</a:t>
            </a:r>
            <a:r>
              <a:rPr lang="en-US" dirty="0" smtClean="0">
                <a:ea typeface="+mn-ea"/>
                <a:cs typeface="+mn-cs"/>
              </a:rPr>
              <a:t>: change in rock </a:t>
            </a:r>
            <a:r>
              <a:rPr lang="en-US" u="sng" dirty="0" smtClean="0">
                <a:solidFill>
                  <a:srgbClr val="94C600"/>
                </a:solidFill>
                <a:ea typeface="+mn-ea"/>
                <a:cs typeface="+mn-cs"/>
              </a:rPr>
              <a:t>in response to stress</a:t>
            </a:r>
          </a:p>
          <a:p>
            <a:pPr eaLnBrk="1" hangingPunct="1">
              <a:defRPr/>
            </a:pPr>
            <a:r>
              <a:rPr lang="en-US" u="sng" dirty="0" smtClean="0">
                <a:solidFill>
                  <a:schemeClr val="accent6"/>
                </a:solidFill>
                <a:ea typeface="+mn-ea"/>
                <a:cs typeface="+mn-cs"/>
              </a:rPr>
              <a:t>Elastic</a:t>
            </a:r>
            <a:r>
              <a:rPr lang="en-US" u="sng" dirty="0" smtClean="0">
                <a:ea typeface="+mn-ea"/>
                <a:cs typeface="+mn-cs"/>
              </a:rPr>
              <a:t> deformation (“elastic rebound”)</a:t>
            </a:r>
            <a:r>
              <a:rPr lang="en-US" dirty="0" smtClean="0">
                <a:ea typeface="+mn-ea"/>
                <a:cs typeface="+mn-cs"/>
              </a:rPr>
              <a:t>: </a:t>
            </a:r>
            <a:r>
              <a:rPr lang="en-US" dirty="0" smtClean="0">
                <a:ea typeface="+mn-ea"/>
                <a:cs typeface="+mn-cs"/>
              </a:rPr>
              <a:t>material is </a:t>
            </a:r>
            <a:r>
              <a:rPr lang="en-US" u="sng" dirty="0" smtClean="0">
                <a:solidFill>
                  <a:srgbClr val="FEA022"/>
                </a:solidFill>
                <a:ea typeface="+mn-ea"/>
                <a:cs typeface="+mn-cs"/>
              </a:rPr>
              <a:t>squeezed</a:t>
            </a:r>
            <a:r>
              <a:rPr lang="en-US" dirty="0" smtClean="0">
                <a:ea typeface="+mn-ea"/>
                <a:cs typeface="+mn-cs"/>
              </a:rPr>
              <a:t>, stretched or </a:t>
            </a:r>
            <a:r>
              <a:rPr lang="en-US" dirty="0" smtClean="0">
                <a:ea typeface="+mn-ea"/>
                <a:cs typeface="+mn-cs"/>
              </a:rPr>
              <a:t>bent; </a:t>
            </a:r>
            <a:r>
              <a:rPr lang="en-US" u="sng" dirty="0" smtClean="0">
                <a:solidFill>
                  <a:srgbClr val="FEA022"/>
                </a:solidFill>
                <a:ea typeface="+mn-ea"/>
                <a:cs typeface="+mn-cs"/>
              </a:rPr>
              <a:t>returns to original shape</a:t>
            </a:r>
            <a:endParaRPr lang="en-US" u="sng" dirty="0" smtClean="0">
              <a:solidFill>
                <a:srgbClr val="FEA022"/>
              </a:solidFill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  <a:ea typeface="+mn-ea"/>
                <a:cs typeface="+mn-cs"/>
              </a:rPr>
              <a:t>*Plastic</a:t>
            </a:r>
            <a:r>
              <a:rPr lang="en-US" u="sng" dirty="0" smtClean="0">
                <a:ea typeface="+mn-ea"/>
                <a:cs typeface="+mn-cs"/>
              </a:rPr>
              <a:t> </a:t>
            </a:r>
            <a:r>
              <a:rPr lang="en-US" u="sng" dirty="0" smtClean="0">
                <a:ea typeface="+mn-ea"/>
                <a:cs typeface="+mn-cs"/>
              </a:rPr>
              <a:t>deformation</a:t>
            </a:r>
            <a:r>
              <a:rPr lang="en-US" dirty="0" smtClean="0">
                <a:ea typeface="+mn-ea"/>
                <a:cs typeface="+mn-cs"/>
              </a:rPr>
              <a:t>: 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  <a:ea typeface="+mn-ea"/>
                <a:cs typeface="+mn-cs"/>
              </a:rPr>
              <a:t>permanent</a:t>
            </a:r>
            <a:r>
              <a:rPr lang="en-US" dirty="0" smtClean="0">
                <a:ea typeface="+mn-ea"/>
                <a:cs typeface="+mn-cs"/>
              </a:rPr>
              <a:t> changes in rock </a:t>
            </a:r>
            <a:r>
              <a:rPr lang="en-US" u="sng" dirty="0" smtClean="0">
                <a:solidFill>
                  <a:srgbClr val="BF4D00"/>
                </a:solidFill>
                <a:ea typeface="+mn-ea"/>
                <a:cs typeface="+mn-cs"/>
              </a:rPr>
              <a:t>due to stress </a:t>
            </a:r>
            <a:r>
              <a:rPr lang="en-US" dirty="0" smtClean="0">
                <a:ea typeface="+mn-ea"/>
                <a:cs typeface="+mn-cs"/>
              </a:rPr>
              <a:t>(like a snapped rubber band</a:t>
            </a:r>
            <a:r>
              <a:rPr lang="en-US" dirty="0" smtClean="0">
                <a:ea typeface="+mn-ea"/>
                <a:cs typeface="+mn-cs"/>
              </a:rPr>
              <a:t>)</a:t>
            </a:r>
            <a:r>
              <a:rPr lang="en-US" dirty="0" smtClean="0">
                <a:ea typeface="+mn-ea"/>
                <a:cs typeface="+mn-cs"/>
                <a:sym typeface="Wingdings"/>
              </a:rPr>
              <a:t>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  <a:ea typeface="+mn-ea"/>
                <a:cs typeface="+mn-cs"/>
                <a:sym typeface="Wingdings"/>
              </a:rPr>
              <a:t>causes EQ!</a:t>
            </a:r>
            <a:endParaRPr lang="en-US" u="sng" dirty="0" smtClean="0">
              <a:solidFill>
                <a:schemeClr val="accent3">
                  <a:lumMod val="75000"/>
                </a:schemeClr>
              </a:solidFill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en-US" u="sng" dirty="0" smtClean="0">
                <a:ea typeface="+mn-ea"/>
                <a:cs typeface="+mn-cs"/>
              </a:rPr>
              <a:t>Fault</a:t>
            </a:r>
            <a:r>
              <a:rPr lang="en-US" dirty="0" smtClean="0">
                <a:ea typeface="+mn-ea"/>
                <a:cs typeface="+mn-cs"/>
              </a:rPr>
              <a:t>: any </a:t>
            </a:r>
            <a:r>
              <a:rPr lang="en-US" dirty="0" smtClean="0">
                <a:ea typeface="+mn-ea"/>
                <a:cs typeface="+mn-cs"/>
              </a:rPr>
              <a:t>fracture in Earth where movement has occurred </a:t>
            </a:r>
          </a:p>
          <a:p>
            <a:pPr marL="0" indent="0" eaLnBrk="1" hangingPunct="1"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marL="457200" lvl="1" indent="0" algn="ctr">
              <a:buNone/>
              <a:defRPr/>
            </a:pPr>
            <a:r>
              <a:rPr lang="en-US" dirty="0" smtClean="0"/>
              <a:t>*</a:t>
            </a:r>
            <a:r>
              <a:rPr lang="en-US" i="1" dirty="0" smtClean="0"/>
              <a:t> denotes a topic not found in the reading</a:t>
            </a:r>
            <a:endParaRPr lang="en-US" i="1" dirty="0" smtClean="0"/>
          </a:p>
          <a:p>
            <a:pPr marL="0" indent="0" eaLnBrk="1" hangingPunct="1">
              <a:buNone/>
              <a:defRPr/>
            </a:pPr>
            <a:endParaRPr lang="en-US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495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3"/>
          <a:stretch/>
        </p:blipFill>
        <p:spPr bwMode="auto">
          <a:xfrm>
            <a:off x="0" y="0"/>
            <a:ext cx="5538878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997511" y="1446575"/>
            <a:ext cx="3146489" cy="239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38878" y="569411"/>
            <a:ext cx="3605122" cy="5847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200" b="1" dirty="0" smtClean="0"/>
              <a:t>As </a:t>
            </a:r>
            <a:r>
              <a:rPr lang="en-US" sz="2200" b="1" dirty="0"/>
              <a:t>rock is stressed it bends, storing elastic energy. </a:t>
            </a:r>
            <a:endParaRPr lang="en-US" sz="2200" b="1" dirty="0" smtClean="0"/>
          </a:p>
          <a:p>
            <a:endParaRPr lang="en-US" sz="2200" b="1" dirty="0"/>
          </a:p>
          <a:p>
            <a:pPr marL="342900" indent="-342900">
              <a:buAutoNum type="arabicPeriod"/>
            </a:pPr>
            <a:r>
              <a:rPr lang="en-US" sz="2200" b="1" dirty="0" smtClean="0"/>
              <a:t>Once </a:t>
            </a:r>
            <a:r>
              <a:rPr lang="en-US" sz="2200" b="1" dirty="0"/>
              <a:t>the rock is strained beyond its breaking </a:t>
            </a:r>
            <a:r>
              <a:rPr lang="en-US" sz="2200" b="1" dirty="0" smtClean="0"/>
              <a:t>point…</a:t>
            </a:r>
          </a:p>
          <a:p>
            <a:endParaRPr lang="en-US" sz="2200" b="1" dirty="0" smtClean="0"/>
          </a:p>
          <a:p>
            <a:pPr marL="342900" indent="-342900">
              <a:buAutoNum type="arabicPeriod"/>
            </a:pPr>
            <a:r>
              <a:rPr lang="en-US" sz="2200" b="1" dirty="0"/>
              <a:t>I</a:t>
            </a:r>
            <a:r>
              <a:rPr lang="en-US" sz="2200" b="1" dirty="0" smtClean="0"/>
              <a:t>t </a:t>
            </a:r>
            <a:r>
              <a:rPr lang="en-US" sz="2200" b="1" dirty="0"/>
              <a:t>ruptures and releases the stored energy in the form of seismic waves</a:t>
            </a:r>
            <a:r>
              <a:rPr lang="en-US" sz="2200" b="1" dirty="0" smtClean="0"/>
              <a:t>.</a:t>
            </a:r>
          </a:p>
          <a:p>
            <a:endParaRPr lang="en-US" b="1" dirty="0"/>
          </a:p>
          <a:p>
            <a:endParaRPr lang="en-US" b="1" dirty="0" smtClean="0"/>
          </a:p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How </a:t>
            </a:r>
            <a:r>
              <a:rPr lang="en-US" sz="2400" b="1" dirty="0">
                <a:solidFill>
                  <a:schemeClr val="accent1"/>
                </a:solidFill>
              </a:rPr>
              <a:t>do you think the </a:t>
            </a:r>
            <a:r>
              <a:rPr lang="en-US" sz="2400" b="1" u="sng" dirty="0">
                <a:solidFill>
                  <a:schemeClr val="accent1"/>
                </a:solidFill>
              </a:rPr>
              <a:t>temperature</a:t>
            </a:r>
            <a:r>
              <a:rPr lang="en-US" sz="2400" b="1" dirty="0">
                <a:solidFill>
                  <a:schemeClr val="accent1"/>
                </a:solidFill>
              </a:rPr>
              <a:t> of rock would affect its ability to bend or break?</a:t>
            </a:r>
          </a:p>
        </p:txBody>
      </p:sp>
    </p:spTree>
    <p:extLst>
      <p:ext uri="{BB962C8B-B14F-4D97-AF65-F5344CB8AC3E}">
        <p14:creationId xmlns:p14="http://schemas.microsoft.com/office/powerpoint/2010/main" val="4206178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Feel an EQ Before/After?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118" y="1600200"/>
            <a:ext cx="9002882" cy="4525963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Fore</a:t>
            </a:r>
            <a:r>
              <a:rPr lang="en-US" u="sng" dirty="0" smtClean="0"/>
              <a:t>shocks</a:t>
            </a:r>
            <a:r>
              <a:rPr lang="en-US" dirty="0" smtClean="0"/>
              <a:t>: movements that </a:t>
            </a:r>
            <a:r>
              <a:rPr lang="en-US" dirty="0" smtClean="0">
                <a:solidFill>
                  <a:srgbClr val="FF0000"/>
                </a:solidFill>
              </a:rPr>
              <a:t>preface</a:t>
            </a:r>
            <a:r>
              <a:rPr lang="en-US" dirty="0" smtClean="0"/>
              <a:t> major EQ (weaker/smaller EQ) and can happen days or even YEARS before major quake!</a:t>
            </a:r>
          </a:p>
          <a:p>
            <a:r>
              <a:rPr lang="en-US" u="sng" dirty="0">
                <a:solidFill>
                  <a:srgbClr val="3366FF"/>
                </a:solidFill>
              </a:rPr>
              <a:t>After</a:t>
            </a:r>
            <a:r>
              <a:rPr lang="en-US" u="sng" dirty="0"/>
              <a:t>shocks</a:t>
            </a:r>
            <a:r>
              <a:rPr lang="en-US" dirty="0"/>
              <a:t>: movements that </a:t>
            </a:r>
            <a:r>
              <a:rPr lang="en-US" dirty="0">
                <a:solidFill>
                  <a:srgbClr val="3366FF"/>
                </a:solidFill>
              </a:rPr>
              <a:t>follow</a:t>
            </a:r>
            <a:r>
              <a:rPr lang="en-US" dirty="0"/>
              <a:t> a major EQ </a:t>
            </a:r>
            <a:r>
              <a:rPr lang="en-US" dirty="0" smtClean="0"/>
              <a:t>(weaker</a:t>
            </a:r>
            <a:r>
              <a:rPr lang="en-US" dirty="0"/>
              <a:t>/smaller EQ) and can last several </a:t>
            </a:r>
            <a:r>
              <a:rPr lang="en-US" dirty="0" smtClean="0"/>
              <a:t>days</a:t>
            </a:r>
          </a:p>
          <a:p>
            <a:r>
              <a:rPr lang="en-US" dirty="0" smtClean="0"/>
              <a:t>Each fault segment (along the same fault) behaves differently </a:t>
            </a:r>
            <a:r>
              <a:rPr lang="en-US" dirty="0" smtClean="0">
                <a:sym typeface="Wingdings"/>
              </a:rPr>
              <a:t> </a:t>
            </a:r>
            <a:r>
              <a:rPr lang="en-US" u="sng" dirty="0" smtClean="0">
                <a:sym typeface="Wingdings"/>
              </a:rPr>
              <a:t>slow/gradual</a:t>
            </a:r>
            <a:r>
              <a:rPr lang="en-US" dirty="0" smtClean="0">
                <a:sym typeface="Wingdings"/>
              </a:rPr>
              <a:t> vs. </a:t>
            </a:r>
            <a:r>
              <a:rPr lang="en-US" u="sng" dirty="0" smtClean="0">
                <a:sym typeface="Wingdings"/>
              </a:rPr>
              <a:t>quick/sudden</a:t>
            </a:r>
            <a:endParaRPr lang="en-US" u="sng" dirty="0"/>
          </a:p>
          <a:p>
            <a:pPr marL="0" indent="0"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233029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300" b="1" dirty="0" smtClean="0">
                <a:solidFill>
                  <a:srgbClr val="FF6700"/>
                </a:solidFill>
              </a:rPr>
              <a:t>Types of Faults</a:t>
            </a:r>
            <a:br>
              <a:rPr lang="en-US" sz="5300" b="1" dirty="0" smtClean="0">
                <a:solidFill>
                  <a:srgbClr val="FF6700"/>
                </a:solidFill>
              </a:rPr>
            </a:br>
            <a:r>
              <a:rPr lang="en-US" sz="3100" i="1" dirty="0" smtClean="0"/>
              <a:t>(not in reading but responsible for on assessments)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4525963"/>
          </a:xfrm>
        </p:spPr>
        <p:txBody>
          <a:bodyPr/>
          <a:lstStyle/>
          <a:p>
            <a:r>
              <a:rPr lang="en-US" dirty="0" smtClean="0"/>
              <a:t>Dependent on type of fault/plate movement &amp; force present</a:t>
            </a:r>
          </a:p>
          <a:p>
            <a:pPr lvl="1"/>
            <a:r>
              <a:rPr lang="en-US" dirty="0" smtClean="0"/>
              <a:t>Normal</a:t>
            </a:r>
          </a:p>
          <a:p>
            <a:pPr lvl="1"/>
            <a:r>
              <a:rPr lang="en-US" dirty="0" smtClean="0"/>
              <a:t>Reverse</a:t>
            </a:r>
          </a:p>
          <a:p>
            <a:pPr lvl="1"/>
            <a:r>
              <a:rPr lang="en-US" dirty="0" smtClean="0"/>
              <a:t>Strike Slip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993" y="2594367"/>
            <a:ext cx="4672323" cy="374134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14270" y="4492348"/>
            <a:ext cx="1638648" cy="587146"/>
          </a:xfrm>
          <a:prstGeom prst="rect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33886" y="4938321"/>
            <a:ext cx="1638648" cy="58714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757226" y="6335713"/>
            <a:ext cx="929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everse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373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1117</Words>
  <Application>Microsoft Macintosh PowerPoint</Application>
  <PresentationFormat>On-screen Show (4:3)</PresentationFormat>
  <Paragraphs>167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Chapter 8 Earthquakes</vt:lpstr>
      <vt:lpstr>Earthquake Stats to Ponder</vt:lpstr>
      <vt:lpstr>8.1 What is an earthquake?</vt:lpstr>
      <vt:lpstr>Focus vs. Epicenter</vt:lpstr>
      <vt:lpstr>Where do you think the damage from an earthquake is usually greatest? </vt:lpstr>
      <vt:lpstr>Forces in Earthquakes</vt:lpstr>
      <vt:lpstr>PowerPoint Presentation</vt:lpstr>
      <vt:lpstr>Feel an EQ Before/After?</vt:lpstr>
      <vt:lpstr>Types of Faults (not in reading but responsible for on assessments)</vt:lpstr>
      <vt:lpstr>PowerPoint Presentation</vt:lpstr>
      <vt:lpstr>8.2 Measuring Earthquakes</vt:lpstr>
      <vt:lpstr>Seismic Waves</vt:lpstr>
      <vt:lpstr>P-Waves</vt:lpstr>
      <vt:lpstr>S-Waves</vt:lpstr>
      <vt:lpstr>Surface Waves</vt:lpstr>
      <vt:lpstr>PowerPoint Presentation</vt:lpstr>
      <vt:lpstr>Adventure to the Epicenter!</vt:lpstr>
      <vt:lpstr>Locating the Epicenter</vt:lpstr>
      <vt:lpstr>Big Deal?  What does that tell us…</vt:lpstr>
      <vt:lpstr>Earthquake Prone Zones</vt:lpstr>
      <vt:lpstr>Measuring Earthquakes</vt:lpstr>
      <vt:lpstr>PowerPoint Presentation</vt:lpstr>
    </vt:vector>
  </TitlesOfParts>
  <Company>EGHS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Jillian Boisse</dc:creator>
  <cp:lastModifiedBy>Jillian Boisse</cp:lastModifiedBy>
  <cp:revision>30</cp:revision>
  <dcterms:created xsi:type="dcterms:W3CDTF">2013-11-11T18:25:23Z</dcterms:created>
  <dcterms:modified xsi:type="dcterms:W3CDTF">2013-11-11T23:47:22Z</dcterms:modified>
</cp:coreProperties>
</file>